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25" r:id="rId4"/>
    <p:sldId id="314" r:id="rId5"/>
    <p:sldId id="300" r:id="rId6"/>
    <p:sldId id="301" r:id="rId7"/>
    <p:sldId id="313" r:id="rId8"/>
    <p:sldId id="302" r:id="rId9"/>
    <p:sldId id="332" r:id="rId10"/>
    <p:sldId id="315" r:id="rId11"/>
    <p:sldId id="333" r:id="rId12"/>
    <p:sldId id="316" r:id="rId13"/>
    <p:sldId id="334" r:id="rId14"/>
    <p:sldId id="320" r:id="rId15"/>
    <p:sldId id="335" r:id="rId16"/>
    <p:sldId id="321" r:id="rId17"/>
    <p:sldId id="336" r:id="rId18"/>
    <p:sldId id="337" r:id="rId19"/>
    <p:sldId id="322" r:id="rId20"/>
    <p:sldId id="317" r:id="rId21"/>
    <p:sldId id="323" r:id="rId22"/>
    <p:sldId id="338" r:id="rId23"/>
    <p:sldId id="318" r:id="rId24"/>
    <p:sldId id="326" r:id="rId25"/>
    <p:sldId id="330" r:id="rId26"/>
    <p:sldId id="329" r:id="rId27"/>
    <p:sldId id="319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E926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1413" autoAdjust="0"/>
  </p:normalViewPr>
  <p:slideViewPr>
    <p:cSldViewPr snapToGrid="0" snapToObjects="1">
      <p:cViewPr varScale="1">
        <p:scale>
          <a:sx n="63" d="100"/>
          <a:sy n="63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FE654-E6AF-473C-BB40-3C1A993FB343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3182546-45AF-4C94-B497-CEE797ECEDD6}">
      <dgm:prSet phldrT="[Texte]" custT="1"/>
      <dgm:spPr/>
      <dgm:t>
        <a:bodyPr/>
        <a:lstStyle/>
        <a:p>
          <a:r>
            <a:rPr lang="fr-FR" sz="2600" dirty="0">
              <a:solidFill>
                <a:schemeClr val="accent1"/>
              </a:solidFill>
            </a:rPr>
            <a:t> 7 chapitres</a:t>
          </a:r>
        </a:p>
      </dgm:t>
    </dgm:pt>
    <dgm:pt modelId="{7515EC6C-2411-4ABD-A460-AC8DAA679F9C}" type="parTrans" cxnId="{1FE2A6BA-436F-4EE3-8AA6-4D32C94CF2A2}">
      <dgm:prSet/>
      <dgm:spPr/>
      <dgm:t>
        <a:bodyPr/>
        <a:lstStyle/>
        <a:p>
          <a:endParaRPr lang="fr-FR"/>
        </a:p>
      </dgm:t>
    </dgm:pt>
    <dgm:pt modelId="{0C8E6AF7-6D78-455C-BEF9-4B98594510A6}" type="sibTrans" cxnId="{1FE2A6BA-436F-4EE3-8AA6-4D32C94CF2A2}">
      <dgm:prSet/>
      <dgm:spPr/>
      <dgm:t>
        <a:bodyPr/>
        <a:lstStyle/>
        <a:p>
          <a:endParaRPr lang="fr-FR"/>
        </a:p>
      </dgm:t>
    </dgm:pt>
    <dgm:pt modelId="{C6B9C11C-852C-4774-8FA9-484711627CBA}">
      <dgm:prSet phldrT="[Texte]" custT="1"/>
      <dgm:spPr/>
      <dgm:t>
        <a:bodyPr/>
        <a:lstStyle/>
        <a:p>
          <a:r>
            <a:rPr lang="fr-FR" sz="2800" dirty="0"/>
            <a:t>Internet</a:t>
          </a:r>
        </a:p>
      </dgm:t>
    </dgm:pt>
    <dgm:pt modelId="{312593C9-BA10-4D65-9BA0-AF3D82562324}" type="sibTrans" cxnId="{CF8B94FA-880E-4568-B4DB-6A98DBF2B90F}">
      <dgm:prSet/>
      <dgm:spPr/>
      <dgm:t>
        <a:bodyPr/>
        <a:lstStyle/>
        <a:p>
          <a:endParaRPr lang="fr-FR"/>
        </a:p>
      </dgm:t>
    </dgm:pt>
    <dgm:pt modelId="{2730D60D-E30A-48C8-940D-C91B169709AD}" type="parTrans" cxnId="{CF8B94FA-880E-4568-B4DB-6A98DBF2B90F}">
      <dgm:prSet/>
      <dgm:spPr/>
      <dgm:t>
        <a:bodyPr/>
        <a:lstStyle/>
        <a:p>
          <a:endParaRPr lang="fr-FR"/>
        </a:p>
      </dgm:t>
    </dgm:pt>
    <dgm:pt modelId="{D8B57416-8C95-429E-8B1E-D0836D75B652}">
      <dgm:prSet phldrT="[Texte]" custT="1"/>
      <dgm:spPr/>
      <dgm:t>
        <a:bodyPr/>
        <a:lstStyle/>
        <a:p>
          <a:r>
            <a:rPr lang="fr-FR" sz="2800" dirty="0"/>
            <a:t>web</a:t>
          </a:r>
        </a:p>
      </dgm:t>
    </dgm:pt>
    <dgm:pt modelId="{33A2B9D3-AE7D-40A3-9BD9-C2ECE68641D1}" type="parTrans" cxnId="{38C995C3-2B9C-4F5B-B8CF-60EF7AE7061A}">
      <dgm:prSet/>
      <dgm:spPr/>
      <dgm:t>
        <a:bodyPr/>
        <a:lstStyle/>
        <a:p>
          <a:endParaRPr lang="fr-FR"/>
        </a:p>
      </dgm:t>
    </dgm:pt>
    <dgm:pt modelId="{D00B9B58-8282-45DC-B663-4D2D06C3215B}" type="sibTrans" cxnId="{38C995C3-2B9C-4F5B-B8CF-60EF7AE7061A}">
      <dgm:prSet/>
      <dgm:spPr/>
      <dgm:t>
        <a:bodyPr/>
        <a:lstStyle/>
        <a:p>
          <a:endParaRPr lang="fr-FR"/>
        </a:p>
      </dgm:t>
    </dgm:pt>
    <dgm:pt modelId="{2833A4E9-A3C1-49CD-8798-F8C97512E42A}">
      <dgm:prSet phldrT="[Texte]" custT="1"/>
      <dgm:spPr/>
      <dgm:t>
        <a:bodyPr/>
        <a:lstStyle/>
        <a:p>
          <a:r>
            <a:rPr lang="fr-FR" sz="2800" dirty="0"/>
            <a:t>réseaux sociaux</a:t>
          </a:r>
        </a:p>
      </dgm:t>
    </dgm:pt>
    <dgm:pt modelId="{388C78FC-BD05-4B3E-AD03-CC839C6123DA}" type="parTrans" cxnId="{95246CD4-2078-4363-820E-29F426A34D1E}">
      <dgm:prSet/>
      <dgm:spPr/>
      <dgm:t>
        <a:bodyPr/>
        <a:lstStyle/>
        <a:p>
          <a:endParaRPr lang="fr-FR"/>
        </a:p>
      </dgm:t>
    </dgm:pt>
    <dgm:pt modelId="{6D729D99-BCC0-4DC5-A2B5-6FCD79F247B0}" type="sibTrans" cxnId="{95246CD4-2078-4363-820E-29F426A34D1E}">
      <dgm:prSet/>
      <dgm:spPr/>
      <dgm:t>
        <a:bodyPr/>
        <a:lstStyle/>
        <a:p>
          <a:endParaRPr lang="fr-FR"/>
        </a:p>
      </dgm:t>
    </dgm:pt>
    <dgm:pt modelId="{9BBC7497-88D1-4D49-83DD-1B2B20B68FE4}">
      <dgm:prSet phldrT="[Texte]" custT="1"/>
      <dgm:spPr/>
      <dgm:t>
        <a:bodyPr/>
        <a:lstStyle/>
        <a:p>
          <a:r>
            <a:rPr lang="fr-FR" sz="2800" dirty="0"/>
            <a:t>données structurées et leur traitement</a:t>
          </a:r>
        </a:p>
      </dgm:t>
    </dgm:pt>
    <dgm:pt modelId="{AFFFE79E-3FD7-4BF4-857A-191071CF3207}" type="parTrans" cxnId="{30580570-0AE8-43ED-80B6-AA7D2D1A7378}">
      <dgm:prSet/>
      <dgm:spPr/>
      <dgm:t>
        <a:bodyPr/>
        <a:lstStyle/>
        <a:p>
          <a:endParaRPr lang="fr-FR"/>
        </a:p>
      </dgm:t>
    </dgm:pt>
    <dgm:pt modelId="{7554A20B-CF41-457B-BE4C-4037C35055E2}" type="sibTrans" cxnId="{30580570-0AE8-43ED-80B6-AA7D2D1A7378}">
      <dgm:prSet/>
      <dgm:spPr/>
      <dgm:t>
        <a:bodyPr/>
        <a:lstStyle/>
        <a:p>
          <a:endParaRPr lang="fr-FR"/>
        </a:p>
      </dgm:t>
    </dgm:pt>
    <dgm:pt modelId="{C28D46D4-0FBD-4BD4-8ABE-0C6ADFF28E82}">
      <dgm:prSet phldrT="[Texte]" custT="1"/>
      <dgm:spPr/>
      <dgm:t>
        <a:bodyPr/>
        <a:lstStyle/>
        <a:p>
          <a:r>
            <a:rPr lang="fr-FR" sz="2800" dirty="0"/>
            <a:t>localisation cartographie et mobilité</a:t>
          </a:r>
        </a:p>
      </dgm:t>
    </dgm:pt>
    <dgm:pt modelId="{C0CE2AA2-8CF1-4091-A6A6-9A2D4E4A1399}" type="parTrans" cxnId="{6AD31632-8D2E-449C-8645-CC5C3D23F550}">
      <dgm:prSet/>
      <dgm:spPr/>
      <dgm:t>
        <a:bodyPr/>
        <a:lstStyle/>
        <a:p>
          <a:endParaRPr lang="fr-FR"/>
        </a:p>
      </dgm:t>
    </dgm:pt>
    <dgm:pt modelId="{17506750-F6A7-4025-B325-DE3C908417B4}" type="sibTrans" cxnId="{6AD31632-8D2E-449C-8645-CC5C3D23F550}">
      <dgm:prSet/>
      <dgm:spPr/>
      <dgm:t>
        <a:bodyPr/>
        <a:lstStyle/>
        <a:p>
          <a:endParaRPr lang="fr-FR"/>
        </a:p>
      </dgm:t>
    </dgm:pt>
    <dgm:pt modelId="{26D674A0-C6B7-47D7-9DBB-8BD2C259F9CC}">
      <dgm:prSet phldrT="[Texte]" custT="1"/>
      <dgm:spPr/>
      <dgm:t>
        <a:bodyPr/>
        <a:lstStyle/>
        <a:p>
          <a:r>
            <a:rPr lang="fr-FR" sz="2800" dirty="0"/>
            <a:t>informatique embarquée</a:t>
          </a:r>
        </a:p>
      </dgm:t>
    </dgm:pt>
    <dgm:pt modelId="{5091947F-3387-41CF-AF5F-162E18A80832}" type="parTrans" cxnId="{CF44EE6F-A25D-4BDD-A94D-2C036E70830E}">
      <dgm:prSet/>
      <dgm:spPr/>
      <dgm:t>
        <a:bodyPr/>
        <a:lstStyle/>
        <a:p>
          <a:endParaRPr lang="fr-FR"/>
        </a:p>
      </dgm:t>
    </dgm:pt>
    <dgm:pt modelId="{779DF335-5E16-4AE1-920C-94A6BEA1A5D6}" type="sibTrans" cxnId="{CF44EE6F-A25D-4BDD-A94D-2C036E70830E}">
      <dgm:prSet/>
      <dgm:spPr/>
      <dgm:t>
        <a:bodyPr/>
        <a:lstStyle/>
        <a:p>
          <a:endParaRPr lang="fr-FR"/>
        </a:p>
      </dgm:t>
    </dgm:pt>
    <dgm:pt modelId="{6D62A9D9-28E2-4C33-BCC9-B97E06015D06}">
      <dgm:prSet phldrT="[Texte]" custT="1"/>
      <dgm:spPr/>
      <dgm:t>
        <a:bodyPr/>
        <a:lstStyle/>
        <a:p>
          <a:r>
            <a:rPr lang="fr-FR" sz="2800" dirty="0"/>
            <a:t>objets connectés</a:t>
          </a:r>
        </a:p>
      </dgm:t>
    </dgm:pt>
    <dgm:pt modelId="{FD23C023-0A32-4776-A156-EFA6D337BAE9}" type="parTrans" cxnId="{ECDD0BC6-6311-49A1-8DD0-A253DD5008F6}">
      <dgm:prSet/>
      <dgm:spPr/>
      <dgm:t>
        <a:bodyPr/>
        <a:lstStyle/>
        <a:p>
          <a:endParaRPr lang="fr-FR"/>
        </a:p>
      </dgm:t>
    </dgm:pt>
    <dgm:pt modelId="{230AFF03-E360-4F95-911A-54A50DC16422}" type="sibTrans" cxnId="{ECDD0BC6-6311-49A1-8DD0-A253DD5008F6}">
      <dgm:prSet/>
      <dgm:spPr/>
      <dgm:t>
        <a:bodyPr/>
        <a:lstStyle/>
        <a:p>
          <a:endParaRPr lang="fr-FR"/>
        </a:p>
      </dgm:t>
    </dgm:pt>
    <dgm:pt modelId="{92263D05-C470-475C-AD3C-7A43CA4D4049}">
      <dgm:prSet phldrT="[Texte]" custT="1"/>
      <dgm:spPr/>
      <dgm:t>
        <a:bodyPr/>
        <a:lstStyle/>
        <a:p>
          <a:r>
            <a:rPr lang="fr-FR" sz="2800" dirty="0"/>
            <a:t>photographie numérique</a:t>
          </a:r>
        </a:p>
      </dgm:t>
    </dgm:pt>
    <dgm:pt modelId="{C749356B-8BCA-4D95-B898-7790A8CBF08F}" type="parTrans" cxnId="{A753EA40-4950-4B4E-93C5-9AF1F0E6E1CB}">
      <dgm:prSet/>
      <dgm:spPr/>
      <dgm:t>
        <a:bodyPr/>
        <a:lstStyle/>
        <a:p>
          <a:endParaRPr lang="fr-FR"/>
        </a:p>
      </dgm:t>
    </dgm:pt>
    <dgm:pt modelId="{6824002B-4837-4C01-A105-E946F31A3C7C}" type="sibTrans" cxnId="{A753EA40-4950-4B4E-93C5-9AF1F0E6E1CB}">
      <dgm:prSet/>
      <dgm:spPr/>
      <dgm:t>
        <a:bodyPr/>
        <a:lstStyle/>
        <a:p>
          <a:endParaRPr lang="fr-FR"/>
        </a:p>
      </dgm:t>
    </dgm:pt>
    <dgm:pt modelId="{61678CC9-079C-4458-85FF-86CA76B01BD5}" type="pres">
      <dgm:prSet presAssocID="{B36FE654-E6AF-473C-BB40-3C1A993FB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CBA8AD-8552-4A36-AF9E-AE15F12B40FD}" type="pres">
      <dgm:prSet presAssocID="{33182546-45AF-4C94-B497-CEE797ECEDD6}" presName="linNode" presStyleCnt="0"/>
      <dgm:spPr/>
    </dgm:pt>
    <dgm:pt modelId="{97DD076F-D141-4AC8-9267-6A51FA9B6841}" type="pres">
      <dgm:prSet presAssocID="{33182546-45AF-4C94-B497-CEE797ECEDD6}" presName="parTx" presStyleLbl="revTx" presStyleIdx="0" presStyleCnt="1" custScaleX="110298" custScaleY="1748985" custLinFactX="-19774" custLinFactNeighborX="-100000" custLinFactNeighborY="8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CCE16-C796-41F9-B67F-BFDD945F0F3E}" type="pres">
      <dgm:prSet presAssocID="{33182546-45AF-4C94-B497-CEE797ECEDD6}" presName="bracket" presStyleLbl="parChTrans1D1" presStyleIdx="0" presStyleCnt="1" custScaleX="91327" custScaleY="113486" custLinFactX="-150" custLinFactNeighborX="-100000" custLinFactNeighborY="56"/>
      <dgm:spPr/>
    </dgm:pt>
    <dgm:pt modelId="{2D642B68-C406-4D07-8237-BC61F1126B5B}" type="pres">
      <dgm:prSet presAssocID="{33182546-45AF-4C94-B497-CEE797ECEDD6}" presName="spH" presStyleCnt="0"/>
      <dgm:spPr/>
    </dgm:pt>
    <dgm:pt modelId="{A553B0AB-9408-42B7-BAA7-238E12052C5A}" type="pres">
      <dgm:prSet presAssocID="{33182546-45AF-4C94-B497-CEE797ECEDD6}" presName="desTx" presStyleLbl="node1" presStyleIdx="0" presStyleCnt="1" custScaleX="116749" custScaleY="125972" custLinFactX="-3152" custLinFactNeighborX="-100000" custLinFactNeighborY="-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D31632-8D2E-449C-8645-CC5C3D23F550}" srcId="{33182546-45AF-4C94-B497-CEE797ECEDD6}" destId="{C28D46D4-0FBD-4BD4-8ABE-0C6ADFF28E82}" srcOrd="4" destOrd="0" parTransId="{C0CE2AA2-8CF1-4091-A6A6-9A2D4E4A1399}" sibTransId="{17506750-F6A7-4025-B325-DE3C908417B4}"/>
    <dgm:cxn modelId="{867C6408-2FD6-4AE6-AF30-EE040C1DF2A8}" type="presOf" srcId="{9BBC7497-88D1-4D49-83DD-1B2B20B68FE4}" destId="{A553B0AB-9408-42B7-BAA7-238E12052C5A}" srcOrd="0" destOrd="3" presId="urn:diagrams.loki3.com/BracketList+Icon"/>
    <dgm:cxn modelId="{8D0237A6-F85C-432B-AA21-35C3142D52C1}" type="presOf" srcId="{B36FE654-E6AF-473C-BB40-3C1A993FB343}" destId="{61678CC9-079C-4458-85FF-86CA76B01BD5}" srcOrd="0" destOrd="0" presId="urn:diagrams.loki3.com/BracketList+Icon"/>
    <dgm:cxn modelId="{A753EA40-4950-4B4E-93C5-9AF1F0E6E1CB}" srcId="{33182546-45AF-4C94-B497-CEE797ECEDD6}" destId="{92263D05-C470-475C-AD3C-7A43CA4D4049}" srcOrd="7" destOrd="0" parTransId="{C749356B-8BCA-4D95-B898-7790A8CBF08F}" sibTransId="{6824002B-4837-4C01-A105-E946F31A3C7C}"/>
    <dgm:cxn modelId="{1411AFC6-FB5B-4105-A82D-5B4B8BC701C9}" type="presOf" srcId="{6D62A9D9-28E2-4C33-BCC9-B97E06015D06}" destId="{A553B0AB-9408-42B7-BAA7-238E12052C5A}" srcOrd="0" destOrd="6" presId="urn:diagrams.loki3.com/BracketList+Icon"/>
    <dgm:cxn modelId="{CF44EE6F-A25D-4BDD-A94D-2C036E70830E}" srcId="{33182546-45AF-4C94-B497-CEE797ECEDD6}" destId="{26D674A0-C6B7-47D7-9DBB-8BD2C259F9CC}" srcOrd="5" destOrd="0" parTransId="{5091947F-3387-41CF-AF5F-162E18A80832}" sibTransId="{779DF335-5E16-4AE1-920C-94A6BEA1A5D6}"/>
    <dgm:cxn modelId="{CF8B94FA-880E-4568-B4DB-6A98DBF2B90F}" srcId="{33182546-45AF-4C94-B497-CEE797ECEDD6}" destId="{C6B9C11C-852C-4774-8FA9-484711627CBA}" srcOrd="0" destOrd="0" parTransId="{2730D60D-E30A-48C8-940D-C91B169709AD}" sibTransId="{312593C9-BA10-4D65-9BA0-AF3D82562324}"/>
    <dgm:cxn modelId="{CAB443E9-3EEA-4159-A0E5-F77A1C93E182}" type="presOf" srcId="{2833A4E9-A3C1-49CD-8798-F8C97512E42A}" destId="{A553B0AB-9408-42B7-BAA7-238E12052C5A}" srcOrd="0" destOrd="2" presId="urn:diagrams.loki3.com/BracketList+Icon"/>
    <dgm:cxn modelId="{CBAD4F50-DF00-4EB4-8AF1-954F58847B01}" type="presOf" srcId="{C28D46D4-0FBD-4BD4-8ABE-0C6ADFF28E82}" destId="{A553B0AB-9408-42B7-BAA7-238E12052C5A}" srcOrd="0" destOrd="4" presId="urn:diagrams.loki3.com/BracketList+Icon"/>
    <dgm:cxn modelId="{1C0F60CF-AE53-4375-BFB5-2595106BC7BE}" type="presOf" srcId="{D8B57416-8C95-429E-8B1E-D0836D75B652}" destId="{A553B0AB-9408-42B7-BAA7-238E12052C5A}" srcOrd="0" destOrd="1" presId="urn:diagrams.loki3.com/BracketList+Icon"/>
    <dgm:cxn modelId="{95246CD4-2078-4363-820E-29F426A34D1E}" srcId="{33182546-45AF-4C94-B497-CEE797ECEDD6}" destId="{2833A4E9-A3C1-49CD-8798-F8C97512E42A}" srcOrd="2" destOrd="0" parTransId="{388C78FC-BD05-4B3E-AD03-CC839C6123DA}" sibTransId="{6D729D99-BCC0-4DC5-A2B5-6FCD79F247B0}"/>
    <dgm:cxn modelId="{30580570-0AE8-43ED-80B6-AA7D2D1A7378}" srcId="{33182546-45AF-4C94-B497-CEE797ECEDD6}" destId="{9BBC7497-88D1-4D49-83DD-1B2B20B68FE4}" srcOrd="3" destOrd="0" parTransId="{AFFFE79E-3FD7-4BF4-857A-191071CF3207}" sibTransId="{7554A20B-CF41-457B-BE4C-4037C35055E2}"/>
    <dgm:cxn modelId="{3ED4897C-1ACF-4137-991C-0281C22629C1}" type="presOf" srcId="{92263D05-C470-475C-AD3C-7A43CA4D4049}" destId="{A553B0AB-9408-42B7-BAA7-238E12052C5A}" srcOrd="0" destOrd="7" presId="urn:diagrams.loki3.com/BracketList+Icon"/>
    <dgm:cxn modelId="{ECDD0BC6-6311-49A1-8DD0-A253DD5008F6}" srcId="{33182546-45AF-4C94-B497-CEE797ECEDD6}" destId="{6D62A9D9-28E2-4C33-BCC9-B97E06015D06}" srcOrd="6" destOrd="0" parTransId="{FD23C023-0A32-4776-A156-EFA6D337BAE9}" sibTransId="{230AFF03-E360-4F95-911A-54A50DC16422}"/>
    <dgm:cxn modelId="{63A14C76-8DEF-4685-90D3-747BD6CEB7E1}" type="presOf" srcId="{33182546-45AF-4C94-B497-CEE797ECEDD6}" destId="{97DD076F-D141-4AC8-9267-6A51FA9B6841}" srcOrd="0" destOrd="0" presId="urn:diagrams.loki3.com/BracketList+Icon"/>
    <dgm:cxn modelId="{DEC1247A-3E51-4A0B-94B1-4F6F8BA3AFDE}" type="presOf" srcId="{C6B9C11C-852C-4774-8FA9-484711627CBA}" destId="{A553B0AB-9408-42B7-BAA7-238E12052C5A}" srcOrd="0" destOrd="0" presId="urn:diagrams.loki3.com/BracketList+Icon"/>
    <dgm:cxn modelId="{1FE2A6BA-436F-4EE3-8AA6-4D32C94CF2A2}" srcId="{B36FE654-E6AF-473C-BB40-3C1A993FB343}" destId="{33182546-45AF-4C94-B497-CEE797ECEDD6}" srcOrd="0" destOrd="0" parTransId="{7515EC6C-2411-4ABD-A460-AC8DAA679F9C}" sibTransId="{0C8E6AF7-6D78-455C-BEF9-4B98594510A6}"/>
    <dgm:cxn modelId="{38C995C3-2B9C-4F5B-B8CF-60EF7AE7061A}" srcId="{33182546-45AF-4C94-B497-CEE797ECEDD6}" destId="{D8B57416-8C95-429E-8B1E-D0836D75B652}" srcOrd="1" destOrd="0" parTransId="{33A2B9D3-AE7D-40A3-9BD9-C2ECE68641D1}" sibTransId="{D00B9B58-8282-45DC-B663-4D2D06C3215B}"/>
    <dgm:cxn modelId="{82E66741-4A27-4B0D-8A5C-3E942BFEDE8E}" type="presOf" srcId="{26D674A0-C6B7-47D7-9DBB-8BD2C259F9CC}" destId="{A553B0AB-9408-42B7-BAA7-238E12052C5A}" srcOrd="0" destOrd="5" presId="urn:diagrams.loki3.com/BracketList+Icon"/>
    <dgm:cxn modelId="{C2A4EFC8-3B02-4BF4-82D0-0487F3AD9E13}" type="presParOf" srcId="{61678CC9-079C-4458-85FF-86CA76B01BD5}" destId="{60CBA8AD-8552-4A36-AF9E-AE15F12B40FD}" srcOrd="0" destOrd="0" presId="urn:diagrams.loki3.com/BracketList+Icon"/>
    <dgm:cxn modelId="{09BDE93A-F60E-437B-BE47-A3F3FA9EC3B6}" type="presParOf" srcId="{60CBA8AD-8552-4A36-AF9E-AE15F12B40FD}" destId="{97DD076F-D141-4AC8-9267-6A51FA9B6841}" srcOrd="0" destOrd="0" presId="urn:diagrams.loki3.com/BracketList+Icon"/>
    <dgm:cxn modelId="{57E00793-0F72-420F-B4A5-7AF2A750C5EC}" type="presParOf" srcId="{60CBA8AD-8552-4A36-AF9E-AE15F12B40FD}" destId="{55ECCE16-C796-41F9-B67F-BFDD945F0F3E}" srcOrd="1" destOrd="0" presId="urn:diagrams.loki3.com/BracketList+Icon"/>
    <dgm:cxn modelId="{FF08180B-E0E1-4655-BD1F-5B1E022DE050}" type="presParOf" srcId="{60CBA8AD-8552-4A36-AF9E-AE15F12B40FD}" destId="{2D642B68-C406-4D07-8237-BC61F1126B5B}" srcOrd="2" destOrd="0" presId="urn:diagrams.loki3.com/BracketList+Icon"/>
    <dgm:cxn modelId="{5CC431BA-504D-4BB9-B984-9AEB5F0C68F7}" type="presParOf" srcId="{60CBA8AD-8552-4A36-AF9E-AE15F12B40FD}" destId="{A553B0AB-9408-42B7-BAA7-238E12052C5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FE654-E6AF-473C-BB40-3C1A993FB343}" type="doc">
      <dgm:prSet loTypeId="urn:diagrams.loki3.com/BracketList+Icon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33182546-45AF-4C94-B497-CEE797ECEDD6}">
      <dgm:prSet phldrT="[Texte]" custT="1"/>
      <dgm:spPr/>
      <dgm:t>
        <a:bodyPr/>
        <a:lstStyle/>
        <a:p>
          <a:pPr algn="ctr"/>
          <a:r>
            <a:rPr lang="fr-FR" sz="2600" dirty="0">
              <a:solidFill>
                <a:schemeClr val="accent1"/>
              </a:solidFill>
            </a:rPr>
            <a:t> </a:t>
          </a:r>
          <a:r>
            <a:rPr lang="fr-FR" sz="2400" b="1" dirty="0">
              <a:solidFill>
                <a:schemeClr val="accent1"/>
              </a:solidFill>
            </a:rPr>
            <a:t>7 </a:t>
          </a:r>
        </a:p>
        <a:p>
          <a:pPr algn="ctr"/>
          <a:r>
            <a:rPr lang="fr-FR" sz="2400" b="1" dirty="0">
              <a:solidFill>
                <a:schemeClr val="accent1"/>
              </a:solidFill>
            </a:rPr>
            <a:t>chapitres</a:t>
          </a:r>
        </a:p>
      </dgm:t>
    </dgm:pt>
    <dgm:pt modelId="{7515EC6C-2411-4ABD-A460-AC8DAA679F9C}" type="parTrans" cxnId="{1FE2A6BA-436F-4EE3-8AA6-4D32C94CF2A2}">
      <dgm:prSet/>
      <dgm:spPr/>
      <dgm:t>
        <a:bodyPr/>
        <a:lstStyle/>
        <a:p>
          <a:endParaRPr lang="fr-FR"/>
        </a:p>
      </dgm:t>
    </dgm:pt>
    <dgm:pt modelId="{0C8E6AF7-6D78-455C-BEF9-4B98594510A6}" type="sibTrans" cxnId="{1FE2A6BA-436F-4EE3-8AA6-4D32C94CF2A2}">
      <dgm:prSet/>
      <dgm:spPr/>
      <dgm:t>
        <a:bodyPr/>
        <a:lstStyle/>
        <a:p>
          <a:endParaRPr lang="fr-FR"/>
        </a:p>
      </dgm:t>
    </dgm:pt>
    <dgm:pt modelId="{61678CC9-079C-4458-85FF-86CA76B01BD5}" type="pres">
      <dgm:prSet presAssocID="{B36FE654-E6AF-473C-BB40-3C1A993FB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0CBA8AD-8552-4A36-AF9E-AE15F12B40FD}" type="pres">
      <dgm:prSet presAssocID="{33182546-45AF-4C94-B497-CEE797ECEDD6}" presName="linNode" presStyleCnt="0"/>
      <dgm:spPr/>
    </dgm:pt>
    <dgm:pt modelId="{97DD076F-D141-4AC8-9267-6A51FA9B6841}" type="pres">
      <dgm:prSet presAssocID="{33182546-45AF-4C94-B497-CEE797ECEDD6}" presName="parTx" presStyleLbl="revTx" presStyleIdx="0" presStyleCnt="1" custScaleX="79826" custScaleY="1748985" custLinFactX="-105175" custLinFactNeighborX="-200000" custLinFactNeighborY="1858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CCE16-C796-41F9-B67F-BFDD945F0F3E}" type="pres">
      <dgm:prSet presAssocID="{33182546-45AF-4C94-B497-CEE797ECEDD6}" presName="bracket" presStyleLbl="parChTrans1D1" presStyleIdx="0" presStyleCnt="1" custScaleX="91327" custScaleY="1526097" custLinFactX="-577204" custLinFactNeighborX="-600000" custLinFactNeighborY="52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642B68-C406-4D07-8237-BC61F1126B5B}" type="pres">
      <dgm:prSet presAssocID="{33182546-45AF-4C94-B497-CEE797ECEDD6}" presName="spH" presStyleCnt="0"/>
      <dgm:spPr/>
    </dgm:pt>
  </dgm:ptLst>
  <dgm:cxnLst>
    <dgm:cxn modelId="{6F91A520-CB9D-484C-8E32-A80D913BA996}" type="presOf" srcId="{B36FE654-E6AF-473C-BB40-3C1A993FB343}" destId="{61678CC9-079C-4458-85FF-86CA76B01BD5}" srcOrd="0" destOrd="0" presId="urn:diagrams.loki3.com/BracketList+Icon"/>
    <dgm:cxn modelId="{65143E6E-8A35-4C77-81BF-D2FDAA55B0F3}" type="presOf" srcId="{33182546-45AF-4C94-B497-CEE797ECEDD6}" destId="{97DD076F-D141-4AC8-9267-6A51FA9B6841}" srcOrd="0" destOrd="0" presId="urn:diagrams.loki3.com/BracketList+Icon"/>
    <dgm:cxn modelId="{1FE2A6BA-436F-4EE3-8AA6-4D32C94CF2A2}" srcId="{B36FE654-E6AF-473C-BB40-3C1A993FB343}" destId="{33182546-45AF-4C94-B497-CEE797ECEDD6}" srcOrd="0" destOrd="0" parTransId="{7515EC6C-2411-4ABD-A460-AC8DAA679F9C}" sibTransId="{0C8E6AF7-6D78-455C-BEF9-4B98594510A6}"/>
    <dgm:cxn modelId="{80D78647-DC90-4580-8C99-9B0F1FD086CD}" type="presParOf" srcId="{61678CC9-079C-4458-85FF-86CA76B01BD5}" destId="{60CBA8AD-8552-4A36-AF9E-AE15F12B40FD}" srcOrd="0" destOrd="0" presId="urn:diagrams.loki3.com/BracketList+Icon"/>
    <dgm:cxn modelId="{42C1CDFB-6654-4A5B-90AF-A75789B0E464}" type="presParOf" srcId="{60CBA8AD-8552-4A36-AF9E-AE15F12B40FD}" destId="{97DD076F-D141-4AC8-9267-6A51FA9B6841}" srcOrd="0" destOrd="0" presId="urn:diagrams.loki3.com/BracketList+Icon"/>
    <dgm:cxn modelId="{178DD852-AE0E-4DE3-BA02-56695085D921}" type="presParOf" srcId="{60CBA8AD-8552-4A36-AF9E-AE15F12B40FD}" destId="{55ECCE16-C796-41F9-B67F-BFDD945F0F3E}" srcOrd="1" destOrd="0" presId="urn:diagrams.loki3.com/BracketList+Icon"/>
    <dgm:cxn modelId="{E4BA3518-84F7-4A5B-9CF3-B62267E30425}" type="presParOf" srcId="{60CBA8AD-8552-4A36-AF9E-AE15F12B40FD}" destId="{2D642B68-C406-4D07-8237-BC61F1126B5B}" srcOrd="2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D076F-D141-4AC8-9267-6A51FA9B6841}">
      <dsp:nvSpPr>
        <dsp:cNvPr id="0" name=""/>
        <dsp:cNvSpPr/>
      </dsp:nvSpPr>
      <dsp:spPr>
        <a:xfrm>
          <a:off x="0" y="531989"/>
          <a:ext cx="2310637" cy="3567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>
              <a:solidFill>
                <a:schemeClr val="accent1"/>
              </a:solidFill>
            </a:rPr>
            <a:t> 7 chapitres</a:t>
          </a:r>
        </a:p>
      </dsp:txBody>
      <dsp:txXfrm>
        <a:off x="0" y="531989"/>
        <a:ext cx="2310637" cy="3567721"/>
      </dsp:txXfrm>
    </dsp:sp>
    <dsp:sp modelId="{55ECCE16-C796-41F9-B67F-BFDD945F0F3E}">
      <dsp:nvSpPr>
        <dsp:cNvPr id="0" name=""/>
        <dsp:cNvSpPr/>
      </dsp:nvSpPr>
      <dsp:spPr>
        <a:xfrm>
          <a:off x="2147500" y="117046"/>
          <a:ext cx="382642" cy="43984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B0AB-9408-42B7-BAA7-238E12052C5A}">
      <dsp:nvSpPr>
        <dsp:cNvPr id="0" name=""/>
        <dsp:cNvSpPr/>
      </dsp:nvSpPr>
      <dsp:spPr>
        <a:xfrm>
          <a:off x="2518758" y="0"/>
          <a:ext cx="6652522" cy="4623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Internet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web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réseaux sociaux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données structurées et leur traitement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localisation cartographie et mobilité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informatique embarquée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objets connectés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/>
            <a:t>photographie numérique</a:t>
          </a:r>
        </a:p>
      </dsp:txBody>
      <dsp:txXfrm>
        <a:off x="2518758" y="0"/>
        <a:ext cx="6652522" cy="4623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D076F-D141-4AC8-9267-6A51FA9B6841}">
      <dsp:nvSpPr>
        <dsp:cNvPr id="0" name=""/>
        <dsp:cNvSpPr/>
      </dsp:nvSpPr>
      <dsp:spPr>
        <a:xfrm>
          <a:off x="45142" y="4822"/>
          <a:ext cx="1824760" cy="493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66040" rIns="184912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>
              <a:solidFill>
                <a:schemeClr val="accent1"/>
              </a:solidFill>
            </a:rPr>
            <a:t> </a:t>
          </a:r>
          <a:r>
            <a:rPr lang="fr-FR" sz="2400" b="1" kern="1200" dirty="0">
              <a:solidFill>
                <a:schemeClr val="accent1"/>
              </a:solidFill>
            </a:rPr>
            <a:t>7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>
              <a:solidFill>
                <a:schemeClr val="accent1"/>
              </a:solidFill>
            </a:rPr>
            <a:t>chapitres</a:t>
          </a:r>
        </a:p>
      </dsp:txBody>
      <dsp:txXfrm>
        <a:off x="45142" y="4822"/>
        <a:ext cx="1824760" cy="4933643"/>
      </dsp:txXfrm>
    </dsp:sp>
    <dsp:sp modelId="{55ECCE16-C796-41F9-B67F-BFDD945F0F3E}">
      <dsp:nvSpPr>
        <dsp:cNvPr id="0" name=""/>
        <dsp:cNvSpPr/>
      </dsp:nvSpPr>
      <dsp:spPr>
        <a:xfrm>
          <a:off x="1452360" y="316049"/>
          <a:ext cx="417532" cy="4622416"/>
        </a:xfrm>
        <a:prstGeom prst="leftBrace">
          <a:avLst>
            <a:gd name="adj1" fmla="val 35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e verticale à crochets"/>
  <dgm:desc val="Permet d’afficher des blocs d’informations groupés. Adapté à de grandes quantités de texte Niveau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e verticale à crochets"/>
  <dgm:desc val="Permet d’afficher des blocs d’informations groupés. Adapté à de grandes quantités de texte Niveau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C1A8-77C5-A741-9BC6-3FAD52A1723F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D21C-C257-3440-872A-732E693DBD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4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892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30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374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829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58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695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34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426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22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586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154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…Cependant, il sera possible, pour éviter</a:t>
            </a:r>
            <a:r>
              <a:rPr lang="fr-FR" sz="1200" baseline="0" dirty="0">
                <a:solidFill>
                  <a:schemeClr val="accent5">
                    <a:lumMod val="75000"/>
                  </a:schemeClr>
                </a:solidFill>
              </a:rPr>
              <a:t> à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 certains collègues de se trouver en difficulté,</a:t>
            </a:r>
            <a:r>
              <a:rPr lang="fr-FR" sz="1200" baseline="0" dirty="0">
                <a:solidFill>
                  <a:schemeClr val="accent5">
                    <a:lumMod val="75000"/>
                  </a:schemeClr>
                </a:solidFill>
              </a:rPr>
              <a:t> d’intervenir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sur plusieurs classes pour</a:t>
            </a:r>
            <a:r>
              <a:rPr lang="fr-FR" sz="1200" baseline="0" dirty="0">
                <a:solidFill>
                  <a:schemeClr val="accent5">
                    <a:lumMod val="75000"/>
                  </a:schemeClr>
                </a:solidFill>
              </a:rPr>
              <a:t> se répartir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</a:rPr>
              <a:t>certains chapitres, mais attention ceci nécessite une très bonne coordination pédagogique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4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D21C-C257-3440-872A-732E693DBDA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75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75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70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1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42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50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22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7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8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49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1702-32DF-F946-9053-A39712EC777A}" type="datetimeFigureOut">
              <a:rPr lang="fr-FR" smtClean="0"/>
              <a:pPr/>
              <a:t>30/04/2019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2552C-72FA-8B48-AEEA-C371E85F2B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73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6172" y="904875"/>
            <a:ext cx="8631655" cy="1442586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B050"/>
                </a:solidFill>
              </a:rPr>
              <a:t>Programmes de Sciences Numériques et Technologie en seconde</a:t>
            </a:r>
          </a:p>
        </p:txBody>
      </p:sp>
      <p:pic>
        <p:nvPicPr>
          <p:cNvPr id="6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-1" y="5909596"/>
            <a:ext cx="9144000" cy="76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900" i="1" dirty="0">
                <a:solidFill>
                  <a:srgbClr val="00B050"/>
                </a:solidFill>
              </a:rPr>
              <a:t>IA-IPR académie de Rennes, année scolaire 2018-2019</a:t>
            </a:r>
          </a:p>
        </p:txBody>
      </p:sp>
      <p:pic>
        <p:nvPicPr>
          <p:cNvPr id="1031" name="Picture 7" descr="C:\Users\esorosina\AppData\Local\Microsoft\Windows\Temporary Internet Files\Content.IE5\VD2RX475\question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71" y="2536337"/>
            <a:ext cx="3194062" cy="31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3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35211"/>
            <a:ext cx="8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2800" dirty="0"/>
              <a:t>Web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61598CB-23D8-4181-9814-FC7D3610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579" y="529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0A2A0B5B-4BC3-4F07-A573-FD4A53620F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2587" y="1669016"/>
            <a:ext cx="3611344" cy="3416298"/>
          </a:xfrm>
        </p:spPr>
        <p:txBody>
          <a:bodyPr>
            <a:normAutofit/>
          </a:bodyPr>
          <a:lstStyle/>
          <a:p>
            <a:pPr lvl="0"/>
            <a:r>
              <a:rPr lang="fr-FR" sz="2400" dirty="0"/>
              <a:t>HTML/CSS ( langage)</a:t>
            </a:r>
          </a:p>
          <a:p>
            <a:pPr lvl="0"/>
            <a:r>
              <a:rPr lang="fr-FR" sz="2400" dirty="0"/>
              <a:t>Moteurs de recherche (Algorithmes)</a:t>
            </a:r>
          </a:p>
          <a:p>
            <a:pPr lvl="0"/>
            <a:r>
              <a:rPr lang="fr-FR" sz="2400" dirty="0"/>
              <a:t>Interaction client/serveur (Machines)</a:t>
            </a:r>
          </a:p>
          <a:p>
            <a:pPr lvl="0"/>
            <a:r>
              <a:rPr lang="fr-FR" sz="2400" dirty="0"/>
              <a:t>Sécurité du Web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xmlns="" id="{042422E5-08B0-484E-8A74-25A6B6E49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580" y="1458431"/>
            <a:ext cx="5115638" cy="420111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390397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35211"/>
            <a:ext cx="8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2800" dirty="0"/>
              <a:t>Web</a:t>
            </a:r>
          </a:p>
        </p:txBody>
      </p:sp>
      <p:pic>
        <p:nvPicPr>
          <p:cNvPr id="2050" name="Image 6" descr="RÃ©sultat de recherche d'images pour &quot;liens entre pages web graphe&quot;">
            <a:extLst>
              <a:ext uri="{FF2B5EF4-FFF2-40B4-BE49-F238E27FC236}">
                <a16:creationId xmlns:a16="http://schemas.microsoft.com/office/drawing/2014/main" xmlns="" id="{99792F1D-CDD2-4AAE-9FE8-5BF15893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96" y="2469356"/>
            <a:ext cx="15716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10" descr="RÃ©sultat de recherche d'images pour &quot;page web graphe&quot;">
            <a:extLst>
              <a:ext uri="{FF2B5EF4-FFF2-40B4-BE49-F238E27FC236}">
                <a16:creationId xmlns:a16="http://schemas.microsoft.com/office/drawing/2014/main" xmlns="" id="{C8B7838E-9C62-4213-9D9E-3BEC107F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448176"/>
            <a:ext cx="2095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F3F90E7B-F840-4647-ADC8-7D7BA56D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579" y="195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Effectue le classement des pages Web suivantes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61598CB-23D8-4181-9814-FC7D3610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579" y="529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32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Réseaux sociaux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3801ED22-A7D3-4E09-A128-4558EB8FE7A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3614" y="1615525"/>
            <a:ext cx="3823057" cy="3839344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3000" dirty="0"/>
              <a:t>Comparaison des réseaux sociaux existants (données)</a:t>
            </a:r>
          </a:p>
          <a:p>
            <a:pPr lvl="0"/>
            <a:r>
              <a:rPr lang="fr-FR" sz="3000" dirty="0"/>
              <a:t>Modèle économique</a:t>
            </a:r>
          </a:p>
          <a:p>
            <a:pPr lvl="0"/>
            <a:r>
              <a:rPr lang="fr-FR" sz="3000" dirty="0"/>
              <a:t>Graphes (Algorithmes)</a:t>
            </a:r>
          </a:p>
          <a:p>
            <a:pPr lvl="0"/>
            <a:r>
              <a:rPr lang="fr-FR" sz="3000" dirty="0"/>
              <a:t>Harcèlement numérique</a:t>
            </a:r>
          </a:p>
          <a:p>
            <a:pPr lvl="0"/>
            <a:endParaRPr lang="fr-FR" dirty="0"/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xmlns="" id="{421CE0E9-1910-4B11-B6EB-C5F4F89B5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671" y="1809750"/>
            <a:ext cx="4818547" cy="348732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30723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Réseaux sociaux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5ACAF0C-B2B0-4593-9802-0E65AA34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2468" y="1472246"/>
            <a:ext cx="560819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 chapitre peut aussi servir de fil rouge sur l’année,,,,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E525F81-710B-4657-8A2C-0B363E03E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194" y="1756440"/>
            <a:ext cx="5914829" cy="405088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FC75787-9900-42DB-BB97-7E41F01F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896" y="5932017"/>
            <a:ext cx="33462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Petit Monde de Milgram (1967 )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872201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Données structurées et leur traitement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7838FEBC-D8EA-45B8-989E-4E5BD7DCE1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6166" y="1720850"/>
            <a:ext cx="3816442" cy="3996777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3000" dirty="0"/>
              <a:t>Données structurées (formats)</a:t>
            </a:r>
          </a:p>
          <a:p>
            <a:pPr lvl="0"/>
            <a:r>
              <a:rPr lang="fr-FR" sz="3000" dirty="0"/>
              <a:t>Bases de données</a:t>
            </a:r>
          </a:p>
          <a:p>
            <a:pPr lvl="0"/>
            <a:r>
              <a:rPr lang="fr-FR" sz="3000" dirty="0"/>
              <a:t>Traitement des données (Algorithmes)</a:t>
            </a:r>
          </a:p>
          <a:p>
            <a:pPr lvl="0"/>
            <a:r>
              <a:rPr lang="fr-FR" sz="3000" dirty="0"/>
              <a:t>Métadonnées </a:t>
            </a:r>
          </a:p>
          <a:p>
            <a:pPr lvl="0"/>
            <a:r>
              <a:rPr lang="fr-FR" sz="3000" dirty="0"/>
              <a:t>Cloud (Machines)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xmlns="" id="{4743DBEA-E8DE-4935-B7A6-BFF0AB945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889" y="1720850"/>
            <a:ext cx="3810003" cy="3810003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388257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872201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Données structurées et leur traitement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C4A853A-4E6E-4A5D-90A2-4387DA19F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64" y="1456976"/>
            <a:ext cx="8791653" cy="50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3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9391" y="904875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Localisation cartographie et mobilité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B24ABD0C-FAA5-4BF6-BA12-652B86C77F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7185" y="1615524"/>
            <a:ext cx="4194815" cy="4648642"/>
          </a:xfrm>
        </p:spPr>
        <p:txBody>
          <a:bodyPr>
            <a:noAutofit/>
          </a:bodyPr>
          <a:lstStyle/>
          <a:p>
            <a:pPr lvl="0"/>
            <a:r>
              <a:rPr lang="fr-FR" sz="2600" dirty="0"/>
              <a:t>Principe de géolocalisation, GPS, Galileo (Données)</a:t>
            </a:r>
          </a:p>
          <a:p>
            <a:pPr lvl="0"/>
            <a:r>
              <a:rPr lang="fr-FR" sz="2600" dirty="0"/>
              <a:t>Cartes numériques, </a:t>
            </a:r>
            <a:r>
              <a:rPr lang="fr-FR" sz="2600" dirty="0" err="1"/>
              <a:t>OpenStreetMap</a:t>
            </a:r>
            <a:r>
              <a:rPr lang="fr-FR" sz="2600" dirty="0"/>
              <a:t>, </a:t>
            </a:r>
            <a:r>
              <a:rPr lang="fr-FR" sz="2600" dirty="0" err="1"/>
              <a:t>Geoportail</a:t>
            </a:r>
            <a:r>
              <a:rPr lang="fr-FR" sz="2600" dirty="0"/>
              <a:t>.</a:t>
            </a:r>
          </a:p>
          <a:p>
            <a:pPr lvl="0"/>
            <a:r>
              <a:rPr lang="fr-FR" sz="2600" dirty="0"/>
              <a:t>Protocole NMEA (Algorithmes)</a:t>
            </a:r>
          </a:p>
          <a:p>
            <a:pPr lvl="0"/>
            <a:r>
              <a:rPr lang="fr-FR" sz="2600" dirty="0"/>
              <a:t>Calculs d’itinéraires (Algorithmes)</a:t>
            </a:r>
          </a:p>
          <a:p>
            <a:pPr lvl="0"/>
            <a:r>
              <a:rPr lang="fr-FR" sz="2600" dirty="0"/>
              <a:t>Confidentialité (Données).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xmlns="" id="{F3AC9510-F69B-4ED1-8863-4A684F5B9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978" y="1756338"/>
            <a:ext cx="3945837" cy="4064462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414936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9391" y="904875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Localisation cartographie et mobilité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50DB687-70B3-4831-9912-A433CAD2B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946" y="1621860"/>
            <a:ext cx="3224969" cy="46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4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Informatique embarquée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5A3AEB2A-0169-4D70-98D9-33C989BDF8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3803" y="1594503"/>
            <a:ext cx="4388197" cy="4492985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Systèmes embarqués (Machines)</a:t>
            </a:r>
          </a:p>
          <a:p>
            <a:pPr lvl="0"/>
            <a:r>
              <a:rPr lang="fr-FR" dirty="0"/>
              <a:t>Interface Homme Machine (Algorithme, langage)</a:t>
            </a:r>
          </a:p>
          <a:p>
            <a:pPr lvl="0"/>
            <a:r>
              <a:rPr lang="fr-FR" dirty="0"/>
              <a:t>Acquisition de données d’un capteur (Données, Algorithme)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xmlns="" id="{16EC955A-5F51-4E7E-9E48-338848A12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06401"/>
            <a:ext cx="3924412" cy="2621511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58154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Informatique embarquée</a:t>
            </a:r>
          </a:p>
        </p:txBody>
      </p:sp>
      <p:pic>
        <p:nvPicPr>
          <p:cNvPr id="1026" name="Picture 2" descr="micro:bit description">
            <a:extLst>
              <a:ext uri="{FF2B5EF4-FFF2-40B4-BE49-F238E27FC236}">
                <a16:creationId xmlns:a16="http://schemas.microsoft.com/office/drawing/2014/main" xmlns="" id="{E05D2638-279F-42E5-AAE3-D6C58475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3" y="1954060"/>
            <a:ext cx="6153137" cy="29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E8EC7DB-4CC3-4CA5-A521-FA615243841C}"/>
              </a:ext>
            </a:extLst>
          </p:cNvPr>
          <p:cNvSpPr txBox="1"/>
          <p:nvPr/>
        </p:nvSpPr>
        <p:spPr>
          <a:xfrm>
            <a:off x="70822" y="5189756"/>
            <a:ext cx="894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Carte Micro-bit</a:t>
            </a:r>
          </a:p>
        </p:txBody>
      </p:sp>
    </p:spTree>
    <p:extLst>
      <p:ext uri="{BB962C8B-B14F-4D97-AF65-F5344CB8AC3E}">
        <p14:creationId xmlns:p14="http://schemas.microsoft.com/office/powerpoint/2010/main" val="323083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640490"/>
              </p:ext>
            </p:extLst>
          </p:nvPr>
        </p:nvGraphicFramePr>
        <p:xfrm>
          <a:off x="-189781" y="1537091"/>
          <a:ext cx="9523562" cy="462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5496" y="692696"/>
            <a:ext cx="10176455" cy="81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dirty="0">
                <a:solidFill>
                  <a:schemeClr val="accent1"/>
                </a:solidFill>
              </a:rPr>
              <a:t>Le programme</a:t>
            </a:r>
            <a:endParaRPr lang="fr-F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9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2800" dirty="0"/>
              <a:t>Objets connectés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A861C24-2679-4D83-8630-4085BE651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489" y="1513344"/>
            <a:ext cx="5371022" cy="45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2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2800" dirty="0"/>
              <a:t>Photographie numérique</a:t>
            </a:r>
            <a:endParaRPr lang="fr-FR" sz="2800" i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3106DD84-3738-431B-AD43-8573F9540B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4124" y="1827702"/>
            <a:ext cx="4037160" cy="4016050"/>
          </a:xfrm>
        </p:spPr>
        <p:txBody>
          <a:bodyPr>
            <a:normAutofit/>
          </a:bodyPr>
          <a:lstStyle/>
          <a:p>
            <a:pPr lvl="0"/>
            <a:r>
              <a:rPr lang="fr-FR" dirty="0" err="1"/>
              <a:t>Photosites</a:t>
            </a:r>
            <a:r>
              <a:rPr lang="fr-FR" dirty="0"/>
              <a:t>, résolution du capteur (Machines)</a:t>
            </a:r>
          </a:p>
          <a:p>
            <a:pPr lvl="0"/>
            <a:r>
              <a:rPr lang="fr-FR" dirty="0"/>
              <a:t>Métadonnées (Données)</a:t>
            </a:r>
          </a:p>
          <a:p>
            <a:pPr lvl="0"/>
            <a:r>
              <a:rPr lang="fr-FR" dirty="0"/>
              <a:t>Traitement d’images (Algorithmes)</a:t>
            </a:r>
          </a:p>
        </p:txBody>
      </p:sp>
      <p:pic>
        <p:nvPicPr>
          <p:cNvPr id="8" name="Image 4">
            <a:extLst>
              <a:ext uri="{FF2B5EF4-FFF2-40B4-BE49-F238E27FC236}">
                <a16:creationId xmlns:a16="http://schemas.microsoft.com/office/drawing/2014/main" xmlns="" id="{0D7A31D9-3A34-46E2-887E-317C2C5D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284" y="2256606"/>
            <a:ext cx="4471333" cy="298088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888701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2800" dirty="0"/>
              <a:t>Photographie numérique</a:t>
            </a:r>
            <a:endParaRPr lang="fr-FR" sz="2800" i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15F6C4C-DB7C-447C-B0B4-32A834D50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73" y="1535806"/>
            <a:ext cx="6342051" cy="50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21463" y="1282098"/>
            <a:ext cx="7501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i="1" dirty="0">
                <a:solidFill>
                  <a:srgbClr val="0000FF"/>
                </a:solidFill>
                <a:latin typeface="+mj-lt"/>
              </a:rPr>
              <a:t>Evaluation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2881" y="2121595"/>
            <a:ext cx="8478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L’évaluation de cet enseignement a vocation à se baser sur les compétences :</a:t>
            </a:r>
          </a:p>
          <a:p>
            <a:pPr algn="just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263525"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 faire preuve d’autonomie, d’initiative et de créativité ; </a:t>
            </a:r>
          </a:p>
          <a:p>
            <a:pPr marL="263525"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 présenter, argumenter à l’oral et à l’écrit;</a:t>
            </a:r>
          </a:p>
          <a:p>
            <a:pPr marL="263525"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 coopérer au sein d’une équipe ;</a:t>
            </a:r>
          </a:p>
          <a:p>
            <a:pPr marL="263525"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 rechercher de l’information;</a:t>
            </a:r>
          </a:p>
          <a:p>
            <a:pPr marL="263525"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 critiquer et avoir un usage responsable  du numérique.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21463" y="1282098"/>
            <a:ext cx="7501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i="1" dirty="0">
                <a:solidFill>
                  <a:srgbClr val="0000FF"/>
                </a:solidFill>
                <a:latin typeface="+mj-lt"/>
              </a:rPr>
              <a:t>Evaluation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7258" y="2299089"/>
            <a:ext cx="8769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L’évaluation de ces compétences pourra se faire à partir :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des exposés des élèves,</a:t>
            </a: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des travaux réalisés, ou en cours,</a:t>
            </a:r>
          </a:p>
          <a:p>
            <a:pPr algn="just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des situations de recherches proposées…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21463" y="1282098"/>
            <a:ext cx="7501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i="1" dirty="0">
                <a:solidFill>
                  <a:srgbClr val="0000FF"/>
                </a:solidFill>
                <a:latin typeface="+mj-lt"/>
              </a:rPr>
              <a:t>Formation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27704"/>
              </p:ext>
            </p:extLst>
          </p:nvPr>
        </p:nvGraphicFramePr>
        <p:xfrm>
          <a:off x="2" y="1959203"/>
          <a:ext cx="9143995" cy="4713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6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046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Ve 5/4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05-avr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02-avr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01-avr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01-avr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29-mars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01-avr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03-mai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29-avr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07-mai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07-mai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26-avr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25-avr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07-mai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err="1">
                          <a:effectLst/>
                        </a:rPr>
                        <a:t>Bréquigny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Vauban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Landerneau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Freyssinet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Lesage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>
                          <a:effectLst/>
                        </a:rPr>
                        <a:t>Thepot</a:t>
                      </a:r>
                      <a:endParaRPr lang="fr-F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err="1">
                          <a:effectLst/>
                        </a:rPr>
                        <a:t>Joliot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J BRITO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LA PEROUSE-KERICHEN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T CORBIERE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H AVRIL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FRANKLIN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PIERRE GUEGUIN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SEVIGNE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A  CONTI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AMIRAL RONARC'H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P SERUSIER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RABELAIS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BROCELIANDE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LAENNEC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GUEHENNO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T. MONOD LE RHEU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IROISE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J MOULIN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RENAN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BERTHELOT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BRIZEUX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R CASSIN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E ZOLA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HARTELOIRE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PAVIE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CHAPTAL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BEAUMONT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CHAPTAL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JEAN MACE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BREQUIGNY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VAUBAN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LE DANTEC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FREYSSINET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LESAGE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THEPOT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JOLIOT-CURIE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DESCARTES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LESVEN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KERRAOUL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LA FONTAINE DES EAUX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CHARLES DE GAULLE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CORNOUAILLE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PM FRANCE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B D'ARGENTRE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Lycée Naval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SAVINA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YVON BOURGES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JOSEPH LOTH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JEAN MACE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 CHATEAUBRIAND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CHATEAUBRIAND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DUPUY DE LOME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VICTOR HUGO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MAUPERTUIS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 DUPUY DE LOME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VH BASCH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ELORN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LGT DE KERNEUZEC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 JACQUES CARTIER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 dirty="0">
                          <a:effectLst/>
                        </a:rPr>
                        <a:t> COLBERT</a:t>
                      </a:r>
                      <a:endParaRPr lang="fr-FR" sz="1200" b="0" i="0" u="none" strike="noStrike" dirty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LGT DU LEON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FULGENCE BIENVENUE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u="none" strike="noStrike">
                          <a:effectLst/>
                        </a:rPr>
                        <a:t>JEAN-MARIE LE BRIS</a:t>
                      </a:r>
                      <a:endParaRPr lang="fr-FR" sz="1200" b="0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>
                          <a:effectLst/>
                        </a:rPr>
                        <a:t> 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82" marR="9282" marT="9282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4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21463" y="1282098"/>
            <a:ext cx="75010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i="1" dirty="0">
                <a:solidFill>
                  <a:srgbClr val="0000FF"/>
                </a:solidFill>
                <a:latin typeface="+mj-lt"/>
              </a:rPr>
              <a:t>Evaluation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7258" y="2299089"/>
            <a:ext cx="8769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L’évaluation de ces compétences pourra se faire à partir :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des exposés des élèves,</a:t>
            </a: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des travaux réalisés, ou en cours,</a:t>
            </a:r>
          </a:p>
          <a:p>
            <a:pPr algn="just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des situations de recherches proposées…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6"/>
          <a:stretch/>
        </p:blipFill>
        <p:spPr bwMode="auto">
          <a:xfrm>
            <a:off x="1" y="45720"/>
            <a:ext cx="9144000" cy="685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2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05620" y="2683151"/>
            <a:ext cx="4016253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500" dirty="0">
                <a:solidFill>
                  <a:srgbClr val="0000FF"/>
                </a:solidFill>
              </a:rPr>
              <a:t>Des questions ? </a:t>
            </a:r>
          </a:p>
          <a:p>
            <a:pPr>
              <a:lnSpc>
                <a:spcPct val="200000"/>
              </a:lnSpc>
            </a:pPr>
            <a:r>
              <a:rPr lang="fr-FR" sz="3500" dirty="0">
                <a:solidFill>
                  <a:srgbClr val="0000FF"/>
                </a:solidFill>
              </a:rPr>
              <a:t>Des remarques ?</a:t>
            </a:r>
            <a:endParaRPr lang="fr-FR" sz="35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esorosina\AppData\Local\Microsoft\Windows\Temporary Internet Files\Content.IE5\PSF2YT03\question-mark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3" y="1857932"/>
            <a:ext cx="4276867" cy="32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067301" y="1632602"/>
            <a:ext cx="1508166" cy="4944940"/>
          </a:xfrm>
          <a:prstGeom prst="rect">
            <a:avLst/>
          </a:prstGeom>
          <a:gradFill>
            <a:gsLst>
              <a:gs pos="67000">
                <a:schemeClr val="accent1">
                  <a:tint val="100000"/>
                  <a:shade val="100000"/>
                  <a:satMod val="130000"/>
                  <a:alpha val="33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399879" y="1632602"/>
            <a:ext cx="1508166" cy="4933066"/>
          </a:xfrm>
          <a:prstGeom prst="rect">
            <a:avLst/>
          </a:prstGeom>
          <a:gradFill>
            <a:gsLst>
              <a:gs pos="67000">
                <a:schemeClr val="accent1">
                  <a:tint val="100000"/>
                  <a:shade val="100000"/>
                  <a:satMod val="130000"/>
                  <a:alpha val="33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760745" y="1632602"/>
            <a:ext cx="1508166" cy="4933066"/>
          </a:xfrm>
          <a:prstGeom prst="rect">
            <a:avLst/>
          </a:prstGeom>
          <a:gradFill>
            <a:gsLst>
              <a:gs pos="67000">
                <a:schemeClr val="accent1">
                  <a:tint val="100000"/>
                  <a:shade val="100000"/>
                  <a:satMod val="130000"/>
                  <a:alpha val="33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091983" y="1632602"/>
            <a:ext cx="1508166" cy="4933066"/>
          </a:xfrm>
          <a:prstGeom prst="rect">
            <a:avLst/>
          </a:prstGeom>
          <a:gradFill>
            <a:gsLst>
              <a:gs pos="67000">
                <a:schemeClr val="accent1">
                  <a:tint val="100000"/>
                  <a:shade val="100000"/>
                  <a:satMod val="130000"/>
                  <a:alpha val="33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698610811"/>
              </p:ext>
            </p:extLst>
          </p:nvPr>
        </p:nvGraphicFramePr>
        <p:xfrm>
          <a:off x="181155" y="1793173"/>
          <a:ext cx="9152626" cy="493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5497" y="692696"/>
            <a:ext cx="29392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dirty="0">
                <a:solidFill>
                  <a:schemeClr val="accent1"/>
                </a:solidFill>
              </a:rPr>
              <a:t>Le programme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051048" y="1922174"/>
            <a:ext cx="6697663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pPr lvl="0"/>
            <a:r>
              <a:rPr lang="fr-FR" sz="2000" b="1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051048" y="2569874"/>
            <a:ext cx="6921500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pPr lvl="0"/>
            <a:r>
              <a:rPr lang="fr-FR" sz="2000" b="1" dirty="0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2051049" y="3217574"/>
            <a:ext cx="5835650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pPr lvl="0"/>
            <a:r>
              <a:rPr lang="fr-FR" sz="2000" b="1" dirty="0">
                <a:solidFill>
                  <a:schemeClr val="bg1"/>
                </a:solidFill>
              </a:rPr>
              <a:t>réseaux sociaux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2051047" y="3866861"/>
            <a:ext cx="6697663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pPr lvl="0"/>
            <a:r>
              <a:rPr lang="fr-FR" sz="2000" b="1" dirty="0">
                <a:solidFill>
                  <a:schemeClr val="bg1"/>
                </a:solidFill>
              </a:rPr>
              <a:t>données structurées et leur traitement</a:t>
            </a: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2051049" y="4514561"/>
            <a:ext cx="6435725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pPr lvl="0"/>
            <a:r>
              <a:rPr lang="fr-FR" sz="2000" b="1" dirty="0">
                <a:solidFill>
                  <a:schemeClr val="bg1"/>
                </a:solidFill>
              </a:rPr>
              <a:t>localisation cartographie et mobilité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2051048" y="5162261"/>
            <a:ext cx="6221413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r>
              <a:rPr lang="fr-FR" sz="2000" b="1" dirty="0">
                <a:solidFill>
                  <a:schemeClr val="bg1"/>
                </a:solidFill>
              </a:rPr>
              <a:t>informatique embarquée et objets connectés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051049" y="5844943"/>
            <a:ext cx="6594187" cy="720725"/>
          </a:xfrm>
          <a:prstGeom prst="rightArrow">
            <a:avLst>
              <a:gd name="adj1" fmla="val 68278"/>
              <a:gd name="adj2" fmla="val 88111"/>
            </a:avLst>
          </a:prstGeom>
          <a:gradFill rotWithShape="1">
            <a:gsLst>
              <a:gs pos="0">
                <a:srgbClr val="006666"/>
              </a:gs>
              <a:gs pos="100000">
                <a:srgbClr val="000066"/>
              </a:gs>
            </a:gsLst>
            <a:lin ang="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B5B89"/>
                  </a:outerShdw>
                </a:effectLst>
              </a14:hiddenEffects>
            </a:ext>
          </a:extLst>
        </p:spPr>
        <p:txBody>
          <a:bodyPr lIns="52121" tIns="26060" rIns="52121" bIns="26060" anchor="ctr"/>
          <a:lstStyle/>
          <a:p>
            <a:pPr lvl="0"/>
            <a:r>
              <a:rPr lang="fr-FR" sz="2000" b="1" dirty="0">
                <a:solidFill>
                  <a:schemeClr val="bg1"/>
                </a:solidFill>
              </a:rPr>
              <a:t>photographie numérique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91983" y="1592942"/>
            <a:ext cx="121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Données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760745" y="1582995"/>
            <a:ext cx="1587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Algorithmes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399879" y="1602813"/>
            <a:ext cx="121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Langages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56723" y="1632602"/>
            <a:ext cx="121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Machines</a:t>
            </a:r>
          </a:p>
        </p:txBody>
      </p:sp>
      <p:sp>
        <p:nvSpPr>
          <p:cNvPr id="28" name="Accolade ouvrante 27"/>
          <p:cNvSpPr/>
          <p:nvPr/>
        </p:nvSpPr>
        <p:spPr>
          <a:xfrm rot="5400000">
            <a:off x="5120437" y="-1760925"/>
            <a:ext cx="417532" cy="6474439"/>
          </a:xfrm>
          <a:prstGeom prst="leftBrace">
            <a:avLst>
              <a:gd name="adj1" fmla="val 35000"/>
              <a:gd name="adj2" fmla="val 50000"/>
            </a:avLst>
          </a:pr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ZoneTexte 28"/>
          <p:cNvSpPr txBox="1"/>
          <p:nvPr/>
        </p:nvSpPr>
        <p:spPr>
          <a:xfrm>
            <a:off x="4705347" y="937190"/>
            <a:ext cx="16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4 concepts </a:t>
            </a:r>
          </a:p>
        </p:txBody>
      </p:sp>
    </p:spTree>
    <p:extLst>
      <p:ext uri="{BB962C8B-B14F-4D97-AF65-F5344CB8AC3E}">
        <p14:creationId xmlns:p14="http://schemas.microsoft.com/office/powerpoint/2010/main" val="260395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436" y="1053297"/>
            <a:ext cx="8449518" cy="1409364"/>
          </a:xfrm>
        </p:spPr>
        <p:txBody>
          <a:bodyPr>
            <a:noAutofit/>
          </a:bodyPr>
          <a:lstStyle/>
          <a:p>
            <a:r>
              <a:rPr lang="fr-FR" sz="3800" i="1" dirty="0">
                <a:solidFill>
                  <a:schemeClr val="accent1"/>
                </a:solidFill>
              </a:rPr>
              <a:t>Dans chaque chapitre, on retrouve comme lien les 4 concepts :</a:t>
            </a:r>
          </a:p>
        </p:txBody>
      </p:sp>
      <p:pic>
        <p:nvPicPr>
          <p:cNvPr id="6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9098" y="2480505"/>
            <a:ext cx="82458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0825" indent="-1520825"/>
            <a:r>
              <a:rPr lang="fr-FR" dirty="0"/>
              <a:t>- Les DONNEES :  qui représentent sous une forme numérique unifiée des informations très diverses</a:t>
            </a:r>
          </a:p>
          <a:p>
            <a:pPr marL="1520825" indent="-1520825"/>
            <a:endParaRPr lang="fr-FR" dirty="0"/>
          </a:p>
          <a:p>
            <a:pPr marL="1520825" indent="-1520825"/>
            <a:r>
              <a:rPr lang="fr-FR" dirty="0"/>
              <a:t>- Les ALGORITHMES : qui spécifient de façon abstraite et précise des traitements à effectuer sur les données</a:t>
            </a:r>
          </a:p>
          <a:p>
            <a:pPr marL="1520825" indent="-1520825"/>
            <a:endParaRPr lang="fr-FR" dirty="0"/>
          </a:p>
          <a:p>
            <a:pPr marL="1520825" indent="-1520825"/>
            <a:r>
              <a:rPr lang="fr-FR" dirty="0"/>
              <a:t>- Les LANGAGES : qui permettent de traduire les algorithmes abstraits en programmes textuels ou graphiques </a:t>
            </a:r>
          </a:p>
          <a:p>
            <a:pPr marL="1520825" indent="-1520825"/>
            <a:endParaRPr lang="fr-FR" dirty="0"/>
          </a:p>
          <a:p>
            <a:pPr marL="1520825" indent="-1520825"/>
            <a:r>
              <a:rPr lang="fr-FR" dirty="0"/>
              <a:t>- Les  MACHINES : qui permettent d’exécuter des programmes et de gérer les communications. .</a:t>
            </a:r>
          </a:p>
          <a:p>
            <a:pPr marL="457200" indent="-457200" algn="ctr">
              <a:buFontTx/>
              <a:buChar char="-"/>
            </a:pPr>
            <a:endParaRPr lang="fr-FR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5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8654" y="1318660"/>
            <a:ext cx="7511970" cy="762667"/>
          </a:xfrm>
        </p:spPr>
        <p:txBody>
          <a:bodyPr>
            <a:noAutofit/>
          </a:bodyPr>
          <a:lstStyle/>
          <a:p>
            <a:r>
              <a:rPr lang="fr-FR" sz="3800" i="1" dirty="0">
                <a:solidFill>
                  <a:schemeClr val="accent1"/>
                </a:solidFill>
              </a:rPr>
              <a:t>Les Objectifs de cet enseignement</a:t>
            </a:r>
          </a:p>
        </p:txBody>
      </p:sp>
      <p:pic>
        <p:nvPicPr>
          <p:cNvPr id="6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5291" y="2091598"/>
            <a:ext cx="8478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 enseignement a vocation à multiplier les occasions de mise en activité des élèves, </a:t>
            </a:r>
          </a:p>
          <a:p>
            <a:r>
              <a:rPr lang="fr-FR" dirty="0"/>
              <a:t>sous des formes variées qui permettent de développer des compétences transversales :</a:t>
            </a:r>
          </a:p>
          <a:p>
            <a:endParaRPr lang="fr-FR" dirty="0"/>
          </a:p>
          <a:p>
            <a:r>
              <a:rPr lang="fr-FR" dirty="0"/>
              <a:t>- faire preuve d’autonomie, d’initiative et de créativité ; </a:t>
            </a:r>
          </a:p>
          <a:p>
            <a:endParaRPr lang="fr-FR" dirty="0"/>
          </a:p>
          <a:p>
            <a:pPr marL="182563" indent="-182563"/>
            <a:r>
              <a:rPr lang="fr-FR" dirty="0"/>
              <a:t>- présenter un problème ou sa solution, développer une argumentation dans le cadre d’un débat ;</a:t>
            </a:r>
          </a:p>
          <a:p>
            <a:r>
              <a:rPr lang="fr-FR" dirty="0"/>
              <a:t>- coopérer au sein d’une équipe ;</a:t>
            </a:r>
          </a:p>
          <a:p>
            <a:endParaRPr lang="fr-FR" dirty="0"/>
          </a:p>
          <a:p>
            <a:r>
              <a:rPr lang="fr-FR" dirty="0"/>
              <a:t>-rechercher de l’information;</a:t>
            </a:r>
          </a:p>
          <a:p>
            <a:endParaRPr lang="fr-FR" dirty="0"/>
          </a:p>
          <a:p>
            <a:r>
              <a:rPr lang="fr-FR" dirty="0"/>
              <a:t>-faire un usage responsable et critique des sciences et technologies numériques.</a:t>
            </a:r>
          </a:p>
          <a:p>
            <a:endParaRPr lang="fr-FR" dirty="0"/>
          </a:p>
          <a:p>
            <a:r>
              <a:rPr lang="fr-FR" dirty="0"/>
              <a:t>Cet enseignement contribue au développement des compétences orales.</a:t>
            </a:r>
            <a:endParaRPr lang="fr-F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0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025706" y="797350"/>
            <a:ext cx="7478214" cy="87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800" i="1" dirty="0">
                <a:solidFill>
                  <a:srgbClr val="0070C0"/>
                </a:solidFill>
                <a:latin typeface="+mj-lt"/>
              </a:rPr>
              <a:t>Quelles organisations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7258" y="1758984"/>
            <a:ext cx="8769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Tx/>
              <a:buChar char="-"/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En classe entière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908050" lvl="1" indent="-450850" algn="just">
              <a:buFontTx/>
              <a:buChar char="-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1,5h par semaine</a:t>
            </a: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	1h par semaine ou 1h quinzaine</a:t>
            </a:r>
          </a:p>
          <a:p>
            <a:pPr marL="450850" indent="-450850" algn="just">
              <a:buFontTx/>
              <a:buChar char="-"/>
            </a:pPr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0850" indent="-450850" algn="just">
              <a:buFontTx/>
              <a:buChar char="-"/>
            </a:pP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En groupes :</a:t>
            </a:r>
          </a:p>
          <a:p>
            <a:pPr marL="908050" lvl="1" indent="-450850" algn="just">
              <a:buFontTx/>
              <a:buChar char="-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1,5h par semaine</a:t>
            </a:r>
          </a:p>
          <a:p>
            <a:pPr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	- 	1h par semaine ou 1h quinzaine</a:t>
            </a:r>
          </a:p>
          <a:p>
            <a:pPr marL="901700" indent="-457200" algn="just"/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-	Regroupement sur deux, trois classes ou une classe séparée en deux groupes</a:t>
            </a:r>
          </a:p>
          <a:p>
            <a:pPr algn="just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821463" y="825434"/>
            <a:ext cx="7501074" cy="87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800" i="1" dirty="0">
                <a:solidFill>
                  <a:srgbClr val="0070C0"/>
                </a:solidFill>
                <a:latin typeface="+mj-lt"/>
              </a:rPr>
              <a:t>Quels enseignants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DE0348D-B617-4B5C-B3F9-96E1191860AC}"/>
              </a:ext>
            </a:extLst>
          </p:cNvPr>
          <p:cNvSpPr txBox="1"/>
          <p:nvPr/>
        </p:nvSpPr>
        <p:spPr>
          <a:xfrm>
            <a:off x="187258" y="1798035"/>
            <a:ext cx="8769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buFontTx/>
              <a:buChar char="-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Pas d’habilitation, tout enseignant peut donc enseigner SNT : ceux de l’établissement comme ceux de collèges ou lycées proches</a:t>
            </a:r>
          </a:p>
          <a:p>
            <a:pPr algn="just"/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42913" lvl="1" indent="-360363" algn="just">
              <a:buFontTx/>
              <a:buChar char="-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Un travail d’équipe est nécessaire pour créer une dynamique autour de ce nouvel enseignement,</a:t>
            </a:r>
          </a:p>
          <a:p>
            <a:pPr marL="442913" lvl="1" indent="-360363" algn="just">
              <a:buFontTx/>
              <a:buChar char="-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Il semble préférable d’instaurer une continuité pédagogique avec les 4 concepts précédents,</a:t>
            </a:r>
          </a:p>
          <a:p>
            <a:pPr marL="442913" lvl="1" indent="-360363" algn="just">
              <a:buFontTx/>
              <a:buChar char="-"/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Donc une préparation en équipe pour ce nouvel  enseignement et un objectif à terme de prise en charge de la classe par un seul enseignant.</a:t>
            </a:r>
          </a:p>
          <a:p>
            <a:pPr algn="just"/>
            <a:endParaRPr lang="fr-F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Internet</a:t>
            </a:r>
          </a:p>
          <a:p>
            <a:pPr lvl="0"/>
            <a:endParaRPr lang="fr-FR" sz="32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089F8646-267B-4950-A6B3-050E3FD0D0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782" y="1809750"/>
            <a:ext cx="4738978" cy="3382857"/>
          </a:xfrm>
        </p:spPr>
        <p:txBody>
          <a:bodyPr>
            <a:normAutofit/>
          </a:bodyPr>
          <a:lstStyle/>
          <a:p>
            <a:pPr lvl="0"/>
            <a:r>
              <a:rPr lang="fr-FR" sz="2800" dirty="0"/>
              <a:t>Protocole TCP/IP</a:t>
            </a:r>
          </a:p>
          <a:p>
            <a:pPr lvl="0"/>
            <a:r>
              <a:rPr lang="fr-FR" sz="2800" dirty="0"/>
              <a:t>Routage ( Algorithmes, Machines)</a:t>
            </a:r>
          </a:p>
          <a:p>
            <a:pPr lvl="0"/>
            <a:r>
              <a:rPr lang="fr-FR" sz="2800" dirty="0"/>
              <a:t>Adresses symboliques, DNS (données)</a:t>
            </a:r>
          </a:p>
        </p:txBody>
      </p:sp>
      <p:pic>
        <p:nvPicPr>
          <p:cNvPr id="10" name="Image 4">
            <a:extLst>
              <a:ext uri="{FF2B5EF4-FFF2-40B4-BE49-F238E27FC236}">
                <a16:creationId xmlns:a16="http://schemas.microsoft.com/office/drawing/2014/main" xmlns="" id="{5FCE4CAD-C0DA-468B-940A-5FD4E4218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65" y="1761508"/>
            <a:ext cx="3431099" cy="3431099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340509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D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ndocou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>
            <a:fillRect/>
          </a:stretch>
        </p:blipFill>
        <p:spPr bwMode="auto">
          <a:xfrm>
            <a:off x="0" y="6672263"/>
            <a:ext cx="9144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904875"/>
            <a:ext cx="8945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00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 sz="3200" dirty="0"/>
              <a:t>Internet</a:t>
            </a:r>
          </a:p>
          <a:p>
            <a:pPr lvl="0"/>
            <a:endParaRPr lang="fr-FR" sz="3200" dirty="0"/>
          </a:p>
        </p:txBody>
      </p:sp>
      <p:pic>
        <p:nvPicPr>
          <p:cNvPr id="9" name="Picture 43">
            <a:extLst>
              <a:ext uri="{FF2B5EF4-FFF2-40B4-BE49-F238E27FC236}">
                <a16:creationId xmlns:a16="http://schemas.microsoft.com/office/drawing/2014/main" xmlns="" id="{4A1AADA1-B091-4DCF-8549-2F469507818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359329" y="2886968"/>
            <a:ext cx="4226560" cy="29768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78D606B-1B20-4E43-ABF3-F79729DFC2E4}"/>
              </a:ext>
            </a:extLst>
          </p:cNvPr>
          <p:cNvSpPr/>
          <p:nvPr/>
        </p:nvSpPr>
        <p:spPr>
          <a:xfrm>
            <a:off x="409074" y="1707975"/>
            <a:ext cx="8536144" cy="87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marR="3175" indent="-6350">
              <a:lnSpc>
                <a:spcPct val="105000"/>
              </a:lnSpc>
              <a:spcAft>
                <a:spcPts val="2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L'explication des protocoles TCP/IP de manière classique étant délicate, l’idée est de symboliser les routeurs par les élèves et d’utiliser des câbles comme liaison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ethernet</a:t>
            </a:r>
            <a:r>
              <a:rPr lang="fr-FR" sz="3200" b="1" dirty="0">
                <a:solidFill>
                  <a:srgbClr val="007E9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16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864</Words>
  <Application>Microsoft Office PowerPoint</Application>
  <PresentationFormat>Affichage à l'écran (4:3)</PresentationFormat>
  <Paragraphs>264</Paragraphs>
  <Slides>27</Slides>
  <Notes>27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Programmes de Sciences Numériques et Technologie en seconde</vt:lpstr>
      <vt:lpstr>Présentation PowerPoint</vt:lpstr>
      <vt:lpstr>Présentation PowerPoint</vt:lpstr>
      <vt:lpstr>Dans chaque chapitre, on retrouve comme lien les 4 concepts :</vt:lpstr>
      <vt:lpstr>Les Objectifs de cet enseignement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d’accueil des professeurs stagiaires</dc:title>
  <dc:creator>Ludovic Degraeve</dc:creator>
  <cp:lastModifiedBy>lle-gouzouguec</cp:lastModifiedBy>
  <cp:revision>131</cp:revision>
  <dcterms:created xsi:type="dcterms:W3CDTF">2014-08-25T08:58:26Z</dcterms:created>
  <dcterms:modified xsi:type="dcterms:W3CDTF">2019-04-30T08:10:43Z</dcterms:modified>
</cp:coreProperties>
</file>